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5143500" cx="9144000"/>
  <p:notesSz cx="6858000" cy="9144000"/>
  <p:embeddedFontLst>
    <p:embeddedFont>
      <p:font typeface="Open Sans ExtraBold"/>
      <p:bold r:id="rId24"/>
      <p:boldItalic r:id="rId25"/>
    </p:embeddedFont>
    <p:embeddedFont>
      <p:font typeface="Open Sans"/>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OpenSansExtraBold-bold.fntdata"/><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OpenSans-regular.fntdata"/><Relationship Id="rId25" Type="http://schemas.openxmlformats.org/officeDocument/2006/relationships/font" Target="fonts/OpenSansExtraBold-boldItalic.fntdata"/><Relationship Id="rId28" Type="http://schemas.openxmlformats.org/officeDocument/2006/relationships/font" Target="fonts/OpenSans-italic.fntdata"/><Relationship Id="rId27" Type="http://schemas.openxmlformats.org/officeDocument/2006/relationships/font" Target="fonts/OpenSans-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OpenSans-boldItalic.fntdata"/><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e7aede42d6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e7aede42d6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bb6df5a3d7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bb6df5a3d7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e7aede42d6_1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e7aede42d6_1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bc61cbcb87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bc61cbcb87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bc61cbcb87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bc61cbcb87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e492de2e56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e492de2e56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e492de2e56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e492de2e56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e492de2e56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e492de2e56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20c3a5eeff3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20c3a5eeff3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bc61cbcb87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bc61cbcb87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e492de2e56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e492de2e56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bc61cbcb87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bc61cbcb87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e492de2e56_1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e492de2e56_1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1015d8d9b7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1015d8d9b7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e492de2e56_1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e492de2e56_1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20c3a5eeff3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20c3a5eeff3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e7aede42d6_1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e7aede42d6_1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hyperlink" Target="mailto:ylva@sik.org" TargetMode="Externa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hyperlink" Target="http://www.sikfotboll.se" TargetMode="External"/><Relationship Id="rId4" Type="http://schemas.openxmlformats.org/officeDocument/2006/relationships/hyperlink" Target="mailto:fotboll@sik.org" TargetMode="External"/><Relationship Id="rId5"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hyperlink" Target="https://www.sikfotboll.se/sidor/alla-lagen/" TargetMode="Externa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bg>
      <p:bgPr>
        <a:solidFill>
          <a:srgbClr val="006446"/>
        </a:solidFill>
      </p:bgPr>
    </p:bg>
    <p:spTree>
      <p:nvGrpSpPr>
        <p:cNvPr id="53" name="Shape 53"/>
        <p:cNvGrpSpPr/>
        <p:nvPr/>
      </p:nvGrpSpPr>
      <p:grpSpPr>
        <a:xfrm>
          <a:off x="0" y="0"/>
          <a:ext cx="0" cy="0"/>
          <a:chOff x="0" y="0"/>
          <a:chExt cx="0" cy="0"/>
        </a:xfrm>
      </p:grpSpPr>
      <p:sp>
        <p:nvSpPr>
          <p:cNvPr id="54" name="Google Shape;54;p13"/>
          <p:cNvSpPr txBox="1"/>
          <p:nvPr/>
        </p:nvSpPr>
        <p:spPr>
          <a:xfrm>
            <a:off x="2213850" y="2310150"/>
            <a:ext cx="4716300" cy="523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4000">
              <a:solidFill>
                <a:srgbClr val="FFFFFF"/>
              </a:solidFill>
              <a:latin typeface="Open Sans ExtraBold"/>
              <a:ea typeface="Open Sans ExtraBold"/>
              <a:cs typeface="Open Sans ExtraBold"/>
              <a:sym typeface="Open Sans ExtraBold"/>
            </a:endParaRPr>
          </a:p>
        </p:txBody>
      </p:sp>
      <p:sp>
        <p:nvSpPr>
          <p:cNvPr id="55" name="Google Shape;55;p13"/>
          <p:cNvSpPr txBox="1"/>
          <p:nvPr/>
        </p:nvSpPr>
        <p:spPr>
          <a:xfrm>
            <a:off x="389625" y="414025"/>
            <a:ext cx="6054900" cy="523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3400">
                <a:solidFill>
                  <a:srgbClr val="FFFFFF"/>
                </a:solidFill>
                <a:latin typeface="Open Sans ExtraBold"/>
                <a:ea typeface="Open Sans ExtraBold"/>
                <a:cs typeface="Open Sans ExtraBold"/>
                <a:sym typeface="Open Sans ExtraBold"/>
              </a:rPr>
              <a:t>SYFTE &amp; FÖRBEREDELSE</a:t>
            </a:r>
            <a:endParaRPr sz="2200">
              <a:solidFill>
                <a:srgbClr val="FFFFFF"/>
              </a:solidFill>
              <a:latin typeface="Open Sans ExtraBold"/>
              <a:ea typeface="Open Sans ExtraBold"/>
              <a:cs typeface="Open Sans ExtraBold"/>
              <a:sym typeface="Open Sans ExtraBold"/>
            </a:endParaRPr>
          </a:p>
        </p:txBody>
      </p:sp>
      <p:pic>
        <p:nvPicPr>
          <p:cNvPr id="56" name="Google Shape;56;p13"/>
          <p:cNvPicPr preferRelativeResize="0"/>
          <p:nvPr/>
        </p:nvPicPr>
        <p:blipFill>
          <a:blip r:embed="rId3">
            <a:alphaModFix/>
          </a:blip>
          <a:stretch>
            <a:fillRect/>
          </a:stretch>
        </p:blipFill>
        <p:spPr>
          <a:xfrm>
            <a:off x="8148277" y="4164450"/>
            <a:ext cx="1123752" cy="1152247"/>
          </a:xfrm>
          <a:prstGeom prst="rect">
            <a:avLst/>
          </a:prstGeom>
          <a:noFill/>
          <a:ln>
            <a:noFill/>
          </a:ln>
        </p:spPr>
      </p:pic>
      <p:sp>
        <p:nvSpPr>
          <p:cNvPr id="57" name="Google Shape;57;p13"/>
          <p:cNvSpPr txBox="1"/>
          <p:nvPr/>
        </p:nvSpPr>
        <p:spPr>
          <a:xfrm>
            <a:off x="496775" y="1109275"/>
            <a:ext cx="5091000" cy="194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500">
                <a:solidFill>
                  <a:srgbClr val="FFFFFF"/>
                </a:solidFill>
                <a:latin typeface="Open Sans ExtraBold"/>
                <a:ea typeface="Open Sans ExtraBold"/>
                <a:cs typeface="Open Sans ExtraBold"/>
                <a:sym typeface="Open Sans ExtraBold"/>
              </a:rPr>
              <a:t>Det här är ett föräldramöte</a:t>
            </a:r>
            <a:endParaRPr sz="1500">
              <a:solidFill>
                <a:srgbClr val="FFFFFF"/>
              </a:solidFill>
              <a:latin typeface="Open Sans ExtraBold"/>
              <a:ea typeface="Open Sans ExtraBold"/>
              <a:cs typeface="Open Sans ExtraBold"/>
              <a:sym typeface="Open Sans ExtraBold"/>
            </a:endParaRPr>
          </a:p>
          <a:p>
            <a:pPr indent="0" lvl="0" marL="0" rtl="0" algn="l">
              <a:spcBef>
                <a:spcPts val="0"/>
              </a:spcBef>
              <a:spcAft>
                <a:spcPts val="0"/>
              </a:spcAft>
              <a:buNone/>
            </a:pPr>
            <a:r>
              <a:t/>
            </a:r>
            <a:endParaRPr b="1" sz="500">
              <a:solidFill>
                <a:srgbClr val="FFFFFF"/>
              </a:solidFill>
              <a:latin typeface="Open Sans"/>
              <a:ea typeface="Open Sans"/>
              <a:cs typeface="Open Sans"/>
              <a:sym typeface="Open Sans"/>
            </a:endParaRPr>
          </a:p>
          <a:p>
            <a:pPr indent="0" lvl="0" marL="0" rtl="0" algn="l">
              <a:lnSpc>
                <a:spcPct val="115000"/>
              </a:lnSpc>
              <a:spcBef>
                <a:spcPts val="0"/>
              </a:spcBef>
              <a:spcAft>
                <a:spcPts val="0"/>
              </a:spcAft>
              <a:buClr>
                <a:schemeClr val="dk1"/>
              </a:buClr>
              <a:buSzPts val="1100"/>
              <a:buFont typeface="Arial"/>
              <a:buNone/>
            </a:pPr>
            <a:r>
              <a:rPr lang="en" sz="1000">
                <a:solidFill>
                  <a:srgbClr val="FFFFFF"/>
                </a:solidFill>
                <a:latin typeface="Open Sans"/>
                <a:ea typeface="Open Sans"/>
                <a:cs typeface="Open Sans"/>
                <a:sym typeface="Open Sans"/>
              </a:rPr>
              <a:t>Föräldramötet är tillfället då föreningen och tränarna delar den mest relevanta informationen med föräldragruppen. Syftet med mötet är att informera om kommande år och vid behov diskutera enskilda åtgärder och aktiviteter. </a:t>
            </a:r>
            <a:endParaRPr sz="1000">
              <a:solidFill>
                <a:srgbClr val="FFFFFF"/>
              </a:solidFill>
              <a:latin typeface="Open Sans"/>
              <a:ea typeface="Open Sans"/>
              <a:cs typeface="Open Sans"/>
              <a:sym typeface="Open Sans"/>
            </a:endParaRPr>
          </a:p>
          <a:p>
            <a:pPr indent="0" lvl="0" marL="0" rtl="0" algn="l">
              <a:lnSpc>
                <a:spcPct val="115000"/>
              </a:lnSpc>
              <a:spcBef>
                <a:spcPts val="0"/>
              </a:spcBef>
              <a:spcAft>
                <a:spcPts val="0"/>
              </a:spcAft>
              <a:buClr>
                <a:schemeClr val="dk1"/>
              </a:buClr>
              <a:buSzPts val="1100"/>
              <a:buFont typeface="Arial"/>
              <a:buNone/>
            </a:pPr>
            <a:r>
              <a:t/>
            </a:r>
            <a:endParaRPr sz="1000">
              <a:solidFill>
                <a:srgbClr val="FFFFFF"/>
              </a:solidFill>
              <a:latin typeface="Open Sans"/>
              <a:ea typeface="Open Sans"/>
              <a:cs typeface="Open Sans"/>
              <a:sym typeface="Open Sans"/>
            </a:endParaRPr>
          </a:p>
          <a:p>
            <a:pPr indent="0" lvl="0" marL="0" rtl="0" algn="l">
              <a:lnSpc>
                <a:spcPct val="115000"/>
              </a:lnSpc>
              <a:spcBef>
                <a:spcPts val="0"/>
              </a:spcBef>
              <a:spcAft>
                <a:spcPts val="0"/>
              </a:spcAft>
              <a:buClr>
                <a:schemeClr val="dk1"/>
              </a:buClr>
              <a:buSzPts val="1100"/>
              <a:buFont typeface="Arial"/>
              <a:buNone/>
            </a:pPr>
            <a:r>
              <a:rPr lang="en" sz="1000">
                <a:solidFill>
                  <a:srgbClr val="FFFFFF"/>
                </a:solidFill>
                <a:latin typeface="Open Sans"/>
                <a:ea typeface="Open Sans"/>
                <a:cs typeface="Open Sans"/>
                <a:sym typeface="Open Sans"/>
              </a:rPr>
              <a:t>Föräldramötet ska innehålla information som både är i linje med klubbens målsättningar och i linje med din träningsgrupps egna målsättningar, planer och behov. </a:t>
            </a:r>
            <a:endParaRPr sz="1000">
              <a:solidFill>
                <a:schemeClr val="dk1"/>
              </a:solidFill>
            </a:endParaRPr>
          </a:p>
          <a:p>
            <a:pPr indent="0" lvl="0" marL="0" rtl="0" algn="l">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bg>
      <p:bgPr>
        <a:solidFill>
          <a:srgbClr val="006446"/>
        </a:solidFill>
      </p:bgPr>
    </p:bg>
    <p:spTree>
      <p:nvGrpSpPr>
        <p:cNvPr id="61" name="Shape 61"/>
        <p:cNvGrpSpPr/>
        <p:nvPr/>
      </p:nvGrpSpPr>
      <p:grpSpPr>
        <a:xfrm>
          <a:off x="0" y="0"/>
          <a:ext cx="0" cy="0"/>
          <a:chOff x="0" y="0"/>
          <a:chExt cx="0" cy="0"/>
        </a:xfrm>
      </p:grpSpPr>
      <p:sp>
        <p:nvSpPr>
          <p:cNvPr id="62" name="Google Shape;62;p14"/>
          <p:cNvSpPr txBox="1"/>
          <p:nvPr/>
        </p:nvSpPr>
        <p:spPr>
          <a:xfrm>
            <a:off x="346225" y="346400"/>
            <a:ext cx="4716300" cy="911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3400">
                <a:solidFill>
                  <a:srgbClr val="FFFFFF"/>
                </a:solidFill>
                <a:latin typeface="Open Sans ExtraBold"/>
                <a:ea typeface="Open Sans ExtraBold"/>
                <a:cs typeface="Open Sans ExtraBold"/>
                <a:sym typeface="Open Sans ExtraBold"/>
              </a:rPr>
              <a:t>PLANERINGSMALL </a:t>
            </a:r>
            <a:r>
              <a:rPr lang="en" sz="2200">
                <a:solidFill>
                  <a:srgbClr val="FFFFFF"/>
                </a:solidFill>
                <a:latin typeface="Open Sans ExtraBold"/>
                <a:ea typeface="Open Sans ExtraBold"/>
                <a:cs typeface="Open Sans ExtraBold"/>
                <a:sym typeface="Open Sans ExtraBold"/>
              </a:rPr>
              <a:t>FÖRÄLDRAMÖTET</a:t>
            </a:r>
            <a:endParaRPr sz="2200">
              <a:solidFill>
                <a:srgbClr val="FFFFFF"/>
              </a:solidFill>
              <a:latin typeface="Open Sans ExtraBold"/>
              <a:ea typeface="Open Sans ExtraBold"/>
              <a:cs typeface="Open Sans ExtraBold"/>
              <a:sym typeface="Open Sans ExtraBold"/>
            </a:endParaRPr>
          </a:p>
        </p:txBody>
      </p:sp>
      <p:pic>
        <p:nvPicPr>
          <p:cNvPr id="63" name="Google Shape;63;p14"/>
          <p:cNvPicPr preferRelativeResize="0"/>
          <p:nvPr/>
        </p:nvPicPr>
        <p:blipFill>
          <a:blip r:embed="rId3">
            <a:alphaModFix/>
          </a:blip>
          <a:stretch>
            <a:fillRect/>
          </a:stretch>
        </p:blipFill>
        <p:spPr>
          <a:xfrm>
            <a:off x="8148277" y="4164450"/>
            <a:ext cx="1123752" cy="1152247"/>
          </a:xfrm>
          <a:prstGeom prst="rect">
            <a:avLst/>
          </a:prstGeom>
          <a:noFill/>
          <a:ln>
            <a:noFill/>
          </a:ln>
        </p:spPr>
      </p:pic>
      <p:sp>
        <p:nvSpPr>
          <p:cNvPr id="64" name="Google Shape;64;p14"/>
          <p:cNvSpPr txBox="1"/>
          <p:nvPr/>
        </p:nvSpPr>
        <p:spPr>
          <a:xfrm>
            <a:off x="346225" y="1799850"/>
            <a:ext cx="3764400" cy="1196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1500">
                <a:solidFill>
                  <a:srgbClr val="FFFFFF"/>
                </a:solidFill>
                <a:latin typeface="Open Sans ExtraBold"/>
                <a:ea typeface="Open Sans ExtraBold"/>
                <a:cs typeface="Open Sans ExtraBold"/>
                <a:sym typeface="Open Sans ExtraBold"/>
              </a:rPr>
              <a:t>Att göra innan mötet</a:t>
            </a:r>
            <a:endParaRPr sz="1100">
              <a:solidFill>
                <a:srgbClr val="FFFFFF"/>
              </a:solidFill>
              <a:latin typeface="Open Sans"/>
              <a:ea typeface="Open Sans"/>
              <a:cs typeface="Open Sans"/>
              <a:sym typeface="Open Sans"/>
            </a:endParaRPr>
          </a:p>
          <a:p>
            <a:pPr indent="-292100" lvl="0" marL="457200" rtl="0" algn="l">
              <a:lnSpc>
                <a:spcPct val="115000"/>
              </a:lnSpc>
              <a:spcBef>
                <a:spcPts val="0"/>
              </a:spcBef>
              <a:spcAft>
                <a:spcPts val="0"/>
              </a:spcAft>
              <a:buClr>
                <a:srgbClr val="FFFFFF"/>
              </a:buClr>
              <a:buSzPts val="1000"/>
              <a:buFont typeface="Open Sans"/>
              <a:buChar char="●"/>
            </a:pPr>
            <a:r>
              <a:rPr lang="en" sz="1000">
                <a:solidFill>
                  <a:srgbClr val="FFFFFF"/>
                </a:solidFill>
                <a:latin typeface="Open Sans"/>
                <a:ea typeface="Open Sans"/>
                <a:cs typeface="Open Sans"/>
                <a:sym typeface="Open Sans"/>
              </a:rPr>
              <a:t>Boka plats &amp; tid (ta hjälp av kanslipersonal för det)</a:t>
            </a:r>
            <a:endParaRPr sz="1000">
              <a:solidFill>
                <a:srgbClr val="FFFFFF"/>
              </a:solidFill>
              <a:latin typeface="Open Sans"/>
              <a:ea typeface="Open Sans"/>
              <a:cs typeface="Open Sans"/>
              <a:sym typeface="Open Sans"/>
            </a:endParaRPr>
          </a:p>
          <a:p>
            <a:pPr indent="-292100" lvl="0" marL="457200" rtl="0" algn="l">
              <a:lnSpc>
                <a:spcPct val="115000"/>
              </a:lnSpc>
              <a:spcBef>
                <a:spcPts val="0"/>
              </a:spcBef>
              <a:spcAft>
                <a:spcPts val="0"/>
              </a:spcAft>
              <a:buClr>
                <a:srgbClr val="FFFFFF"/>
              </a:buClr>
              <a:buSzPts val="1000"/>
              <a:buFont typeface="Open Sans"/>
              <a:buChar char="●"/>
            </a:pPr>
            <a:r>
              <a:rPr lang="en" sz="1000">
                <a:solidFill>
                  <a:srgbClr val="FFFFFF"/>
                </a:solidFill>
                <a:latin typeface="Open Sans"/>
                <a:ea typeface="Open Sans"/>
                <a:cs typeface="Open Sans"/>
                <a:sym typeface="Open Sans"/>
              </a:rPr>
              <a:t>Kalla föräldrar till obligatoriskt föräldramöte</a:t>
            </a:r>
            <a:endParaRPr sz="1000">
              <a:solidFill>
                <a:srgbClr val="FFFFFF"/>
              </a:solidFill>
              <a:latin typeface="Open Sans"/>
              <a:ea typeface="Open Sans"/>
              <a:cs typeface="Open Sans"/>
              <a:sym typeface="Open Sans"/>
            </a:endParaRPr>
          </a:p>
          <a:p>
            <a:pPr indent="-292100" lvl="0" marL="457200" rtl="0" algn="l">
              <a:lnSpc>
                <a:spcPct val="115000"/>
              </a:lnSpc>
              <a:spcBef>
                <a:spcPts val="0"/>
              </a:spcBef>
              <a:spcAft>
                <a:spcPts val="0"/>
              </a:spcAft>
              <a:buClr>
                <a:srgbClr val="FFFFFF"/>
              </a:buClr>
              <a:buSzPts val="1000"/>
              <a:buFont typeface="Open Sans"/>
              <a:buChar char="●"/>
            </a:pPr>
            <a:r>
              <a:rPr lang="en" sz="1000">
                <a:solidFill>
                  <a:srgbClr val="FFFFFF"/>
                </a:solidFill>
                <a:latin typeface="Open Sans"/>
                <a:ea typeface="Open Sans"/>
                <a:cs typeface="Open Sans"/>
                <a:sym typeface="Open Sans"/>
              </a:rPr>
              <a:t>Fyll i den här presentationen</a:t>
            </a:r>
            <a:endParaRPr sz="1000">
              <a:solidFill>
                <a:srgbClr val="FFFFFF"/>
              </a:solidFill>
              <a:latin typeface="Open Sans"/>
              <a:ea typeface="Open Sans"/>
              <a:cs typeface="Open Sans"/>
              <a:sym typeface="Open Sans"/>
            </a:endParaRPr>
          </a:p>
          <a:p>
            <a:pPr indent="0" lvl="0" marL="0" rtl="0" algn="l">
              <a:spcBef>
                <a:spcPts val="0"/>
              </a:spcBef>
              <a:spcAft>
                <a:spcPts val="0"/>
              </a:spcAft>
              <a:buNone/>
            </a:pPr>
            <a:r>
              <a:t/>
            </a:r>
            <a:endParaRPr>
              <a:latin typeface="Open Sans"/>
              <a:ea typeface="Open Sans"/>
              <a:cs typeface="Open Sans"/>
              <a:sym typeface="Open Sans"/>
            </a:endParaRPr>
          </a:p>
        </p:txBody>
      </p:sp>
      <p:sp>
        <p:nvSpPr>
          <p:cNvPr id="65" name="Google Shape;65;p14"/>
          <p:cNvSpPr txBox="1"/>
          <p:nvPr/>
        </p:nvSpPr>
        <p:spPr>
          <a:xfrm>
            <a:off x="346225" y="3048775"/>
            <a:ext cx="8231400" cy="781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1500">
                <a:solidFill>
                  <a:srgbClr val="FFFFFF"/>
                </a:solidFill>
                <a:latin typeface="Open Sans ExtraBold"/>
                <a:ea typeface="Open Sans ExtraBold"/>
                <a:cs typeface="Open Sans ExtraBold"/>
                <a:sym typeface="Open Sans ExtraBold"/>
              </a:rPr>
              <a:t>Att göra efter mötet</a:t>
            </a:r>
            <a:endParaRPr b="1" sz="1500">
              <a:solidFill>
                <a:srgbClr val="FFFFFF"/>
              </a:solidFill>
              <a:latin typeface="Open Sans"/>
              <a:ea typeface="Open Sans"/>
              <a:cs typeface="Open Sans"/>
              <a:sym typeface="Open Sans"/>
            </a:endParaRPr>
          </a:p>
          <a:p>
            <a:pPr indent="-292100" lvl="0" marL="457200" rtl="0" algn="l">
              <a:lnSpc>
                <a:spcPct val="115000"/>
              </a:lnSpc>
              <a:spcBef>
                <a:spcPts val="0"/>
              </a:spcBef>
              <a:spcAft>
                <a:spcPts val="0"/>
              </a:spcAft>
              <a:buClr>
                <a:srgbClr val="FFFFFF"/>
              </a:buClr>
              <a:buSzPts val="1000"/>
              <a:buFont typeface="Open Sans"/>
              <a:buChar char="●"/>
            </a:pPr>
            <a:r>
              <a:rPr lang="en" sz="1000">
                <a:solidFill>
                  <a:srgbClr val="FFFFFF"/>
                </a:solidFill>
                <a:latin typeface="Open Sans"/>
                <a:ea typeface="Open Sans"/>
                <a:cs typeface="Open Sans"/>
                <a:sym typeface="Open Sans"/>
              </a:rPr>
              <a:t>Skicka en kort sammanfattning till föräldrar med de beslut som tagits och vad som diskuterats under föräldramötet. </a:t>
            </a:r>
            <a:endParaRPr sz="1000">
              <a:solidFill>
                <a:srgbClr val="FFFFFF"/>
              </a:solidFill>
              <a:latin typeface="Open Sans"/>
              <a:ea typeface="Open Sans"/>
              <a:cs typeface="Open Sans"/>
              <a:sym typeface="Open Sans"/>
            </a:endParaRPr>
          </a:p>
          <a:p>
            <a:pPr indent="-292100" lvl="0" marL="457200" rtl="0" algn="l">
              <a:lnSpc>
                <a:spcPct val="115000"/>
              </a:lnSpc>
              <a:spcBef>
                <a:spcPts val="0"/>
              </a:spcBef>
              <a:spcAft>
                <a:spcPts val="0"/>
              </a:spcAft>
              <a:buClr>
                <a:srgbClr val="FFFFFF"/>
              </a:buClr>
              <a:buSzPts val="1000"/>
              <a:buFont typeface="Open Sans"/>
              <a:buChar char="●"/>
            </a:pPr>
            <a:r>
              <a:rPr lang="en" sz="1000">
                <a:solidFill>
                  <a:srgbClr val="FFFFFF"/>
                </a:solidFill>
                <a:latin typeface="Open Sans"/>
                <a:ea typeface="Open Sans"/>
                <a:cs typeface="Open Sans"/>
                <a:sym typeface="Open Sans"/>
              </a:rPr>
              <a:t>Lämna kort återkoppling från mötet till sportchef.</a:t>
            </a:r>
            <a:endParaRPr sz="1000">
              <a:solidFill>
                <a:srgbClr val="FFFFFF"/>
              </a:solidFill>
              <a:latin typeface="Open Sans"/>
              <a:ea typeface="Open Sans"/>
              <a:cs typeface="Open Sans"/>
              <a:sym typeface="Open San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6446"/>
        </a:solidFill>
      </p:bgPr>
    </p:bg>
    <p:spTree>
      <p:nvGrpSpPr>
        <p:cNvPr id="69" name="Shape 69"/>
        <p:cNvGrpSpPr/>
        <p:nvPr/>
      </p:nvGrpSpPr>
      <p:grpSpPr>
        <a:xfrm>
          <a:off x="0" y="0"/>
          <a:ext cx="0" cy="0"/>
          <a:chOff x="0" y="0"/>
          <a:chExt cx="0" cy="0"/>
        </a:xfrm>
      </p:grpSpPr>
      <p:sp>
        <p:nvSpPr>
          <p:cNvPr id="70" name="Google Shape;70;p15"/>
          <p:cNvSpPr txBox="1"/>
          <p:nvPr>
            <p:ph idx="1" type="subTitle"/>
          </p:nvPr>
        </p:nvSpPr>
        <p:spPr>
          <a:xfrm>
            <a:off x="445200" y="344250"/>
            <a:ext cx="5218800" cy="970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900">
                <a:solidFill>
                  <a:srgbClr val="CFB571"/>
                </a:solidFill>
                <a:latin typeface="Open Sans"/>
                <a:ea typeface="Open Sans"/>
                <a:cs typeface="Open Sans"/>
                <a:sym typeface="Open Sans"/>
              </a:rPr>
              <a:t>S</a:t>
            </a:r>
            <a:r>
              <a:rPr lang="en" sz="1900">
                <a:solidFill>
                  <a:srgbClr val="CFB571"/>
                </a:solidFill>
                <a:latin typeface="Open Sans"/>
                <a:ea typeface="Open Sans"/>
                <a:cs typeface="Open Sans"/>
                <a:sym typeface="Open Sans"/>
              </a:rPr>
              <a:t>undbybergs IK Fotboll</a:t>
            </a:r>
            <a:br>
              <a:rPr lang="en" sz="1900">
                <a:solidFill>
                  <a:srgbClr val="CFB571"/>
                </a:solidFill>
                <a:latin typeface="Open Sans"/>
                <a:ea typeface="Open Sans"/>
                <a:cs typeface="Open Sans"/>
                <a:sym typeface="Open Sans"/>
              </a:rPr>
            </a:br>
            <a:r>
              <a:rPr lang="en" sz="2400">
                <a:solidFill>
                  <a:srgbClr val="CFB571"/>
                </a:solidFill>
                <a:latin typeface="Open Sans ExtraBold"/>
                <a:ea typeface="Open Sans ExtraBold"/>
                <a:cs typeface="Open Sans ExtraBold"/>
                <a:sym typeface="Open Sans ExtraBold"/>
              </a:rPr>
              <a:t>FÖRÄLDRAMÖTE</a:t>
            </a:r>
            <a:br>
              <a:rPr lang="en" sz="2400">
                <a:solidFill>
                  <a:srgbClr val="CFB571"/>
                </a:solidFill>
                <a:latin typeface="Open Sans ExtraBold"/>
                <a:ea typeface="Open Sans ExtraBold"/>
                <a:cs typeface="Open Sans ExtraBold"/>
                <a:sym typeface="Open Sans ExtraBold"/>
              </a:rPr>
            </a:br>
            <a:r>
              <a:rPr lang="en" sz="2400">
                <a:solidFill>
                  <a:srgbClr val="CFB571"/>
                </a:solidFill>
                <a:latin typeface="Open Sans ExtraBold"/>
                <a:ea typeface="Open Sans ExtraBold"/>
                <a:cs typeface="Open Sans ExtraBold"/>
                <a:sym typeface="Open Sans ExtraBold"/>
              </a:rPr>
              <a:t>F/PXXXX LAGNAMN</a:t>
            </a:r>
            <a:endParaRPr sz="2400">
              <a:solidFill>
                <a:srgbClr val="CFB571"/>
              </a:solidFill>
              <a:latin typeface="Open Sans ExtraBold"/>
              <a:ea typeface="Open Sans ExtraBold"/>
              <a:cs typeface="Open Sans ExtraBold"/>
              <a:sym typeface="Open Sans ExtraBold"/>
            </a:endParaRPr>
          </a:p>
        </p:txBody>
      </p:sp>
      <p:sp>
        <p:nvSpPr>
          <p:cNvPr id="71" name="Google Shape;71;p15"/>
          <p:cNvSpPr txBox="1"/>
          <p:nvPr>
            <p:ph idx="1" type="subTitle"/>
          </p:nvPr>
        </p:nvSpPr>
        <p:spPr>
          <a:xfrm>
            <a:off x="0" y="1324950"/>
            <a:ext cx="9067800" cy="256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 sz="1000">
                <a:solidFill>
                  <a:srgbClr val="CFB571"/>
                </a:solidFill>
                <a:latin typeface="Open Sans"/>
                <a:ea typeface="Open Sans"/>
                <a:cs typeface="Open Sans"/>
                <a:sym typeface="Open Sans"/>
              </a:rPr>
              <a:t>	</a:t>
            </a:r>
            <a:r>
              <a:rPr lang="en" sz="1000">
                <a:solidFill>
                  <a:srgbClr val="CFB571"/>
                </a:solidFill>
                <a:latin typeface="Open Sans"/>
                <a:ea typeface="Open Sans"/>
                <a:cs typeface="Open Sans"/>
                <a:sym typeface="Open Sans"/>
              </a:rPr>
              <a:t>Datum: 20xx-xx-xx</a:t>
            </a:r>
            <a:endParaRPr sz="1000">
              <a:solidFill>
                <a:srgbClr val="CFB571"/>
              </a:solidFill>
              <a:latin typeface="Open Sans"/>
              <a:ea typeface="Open Sans"/>
              <a:cs typeface="Open Sans"/>
              <a:sym typeface="Open Sans"/>
            </a:endParaRPr>
          </a:p>
        </p:txBody>
      </p:sp>
      <p:pic>
        <p:nvPicPr>
          <p:cNvPr id="72" name="Google Shape;72;p15"/>
          <p:cNvPicPr preferRelativeResize="0"/>
          <p:nvPr/>
        </p:nvPicPr>
        <p:blipFill rotWithShape="1">
          <a:blip r:embed="rId3">
            <a:alphaModFix/>
          </a:blip>
          <a:srcRect b="20628" l="20039" r="21671" t="22071"/>
          <a:stretch/>
        </p:blipFill>
        <p:spPr>
          <a:xfrm>
            <a:off x="4676600" y="1025050"/>
            <a:ext cx="2741172" cy="2762928"/>
          </a:xfrm>
          <a:prstGeom prst="rect">
            <a:avLst/>
          </a:prstGeom>
          <a:noFill/>
          <a:ln>
            <a:noFill/>
          </a:ln>
        </p:spPr>
      </p:pic>
      <p:pic>
        <p:nvPicPr>
          <p:cNvPr id="73" name="Google Shape;73;p15"/>
          <p:cNvPicPr preferRelativeResize="0"/>
          <p:nvPr/>
        </p:nvPicPr>
        <p:blipFill rotWithShape="1">
          <a:blip r:embed="rId4">
            <a:alphaModFix/>
          </a:blip>
          <a:srcRect b="26622" l="0" r="0" t="28887"/>
          <a:stretch/>
        </p:blipFill>
        <p:spPr>
          <a:xfrm>
            <a:off x="4299775" y="3590376"/>
            <a:ext cx="3877150" cy="970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77" name="Shape 77"/>
        <p:cNvGrpSpPr/>
        <p:nvPr/>
      </p:nvGrpSpPr>
      <p:grpSpPr>
        <a:xfrm>
          <a:off x="0" y="0"/>
          <a:ext cx="0" cy="0"/>
          <a:chOff x="0" y="0"/>
          <a:chExt cx="0" cy="0"/>
        </a:xfrm>
      </p:grpSpPr>
      <p:sp>
        <p:nvSpPr>
          <p:cNvPr id="78" name="Google Shape;78;p16"/>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Sundbybergs IK Fotboll</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AGENDA</a:t>
            </a:r>
            <a:endParaRPr sz="2700">
              <a:solidFill>
                <a:schemeClr val="dk1"/>
              </a:solidFill>
              <a:latin typeface="Open Sans ExtraBold"/>
              <a:ea typeface="Open Sans ExtraBold"/>
              <a:cs typeface="Open Sans ExtraBold"/>
              <a:sym typeface="Open Sans ExtraBold"/>
            </a:endParaRPr>
          </a:p>
        </p:txBody>
      </p:sp>
      <p:sp>
        <p:nvSpPr>
          <p:cNvPr id="79" name="Google Shape;79;p16"/>
          <p:cNvSpPr txBox="1"/>
          <p:nvPr/>
        </p:nvSpPr>
        <p:spPr>
          <a:xfrm>
            <a:off x="608125" y="1598525"/>
            <a:ext cx="2721600" cy="1262100"/>
          </a:xfrm>
          <a:prstGeom prst="rect">
            <a:avLst/>
          </a:prstGeom>
          <a:noFill/>
          <a:ln>
            <a:noFill/>
          </a:ln>
        </p:spPr>
        <p:txBody>
          <a:bodyPr anchorCtr="0" anchor="t" bIns="91425" lIns="91425" spcFirstLastPara="1" rIns="91425" wrap="square" tIns="91425">
            <a:spAutoFit/>
          </a:bodyPr>
          <a:lstStyle/>
          <a:p>
            <a:pPr indent="-317500" lvl="0" marL="457200" rtl="0" algn="l">
              <a:spcBef>
                <a:spcPts val="0"/>
              </a:spcBef>
              <a:spcAft>
                <a:spcPts val="0"/>
              </a:spcAft>
              <a:buSzPts val="1400"/>
              <a:buFont typeface="Open Sans"/>
              <a:buAutoNum type="arabicPeriod"/>
            </a:pPr>
            <a:r>
              <a:rPr lang="en">
                <a:latin typeface="Open Sans"/>
                <a:ea typeface="Open Sans"/>
                <a:cs typeface="Open Sans"/>
                <a:sym typeface="Open Sans"/>
              </a:rPr>
              <a:t>A</a:t>
            </a:r>
            <a:endParaRPr>
              <a:latin typeface="Open Sans"/>
              <a:ea typeface="Open Sans"/>
              <a:cs typeface="Open Sans"/>
              <a:sym typeface="Open Sans"/>
            </a:endParaRPr>
          </a:p>
          <a:p>
            <a:pPr indent="-317500" lvl="0" marL="457200" rtl="0" algn="l">
              <a:spcBef>
                <a:spcPts val="0"/>
              </a:spcBef>
              <a:spcAft>
                <a:spcPts val="0"/>
              </a:spcAft>
              <a:buSzPts val="1400"/>
              <a:buFont typeface="Open Sans"/>
              <a:buAutoNum type="arabicPeriod"/>
            </a:pPr>
            <a:r>
              <a:rPr lang="en">
                <a:latin typeface="Open Sans"/>
                <a:ea typeface="Open Sans"/>
                <a:cs typeface="Open Sans"/>
                <a:sym typeface="Open Sans"/>
              </a:rPr>
              <a:t>B</a:t>
            </a:r>
            <a:endParaRPr>
              <a:latin typeface="Open Sans"/>
              <a:ea typeface="Open Sans"/>
              <a:cs typeface="Open Sans"/>
              <a:sym typeface="Open Sans"/>
            </a:endParaRPr>
          </a:p>
          <a:p>
            <a:pPr indent="-317500" lvl="0" marL="457200" rtl="0" algn="l">
              <a:spcBef>
                <a:spcPts val="0"/>
              </a:spcBef>
              <a:spcAft>
                <a:spcPts val="0"/>
              </a:spcAft>
              <a:buSzPts val="1400"/>
              <a:buFont typeface="Open Sans"/>
              <a:buAutoNum type="arabicPeriod"/>
            </a:pPr>
            <a:r>
              <a:rPr lang="en">
                <a:latin typeface="Open Sans"/>
                <a:ea typeface="Open Sans"/>
                <a:cs typeface="Open Sans"/>
                <a:sym typeface="Open Sans"/>
              </a:rPr>
              <a:t>C</a:t>
            </a:r>
            <a:endParaRPr>
              <a:latin typeface="Open Sans"/>
              <a:ea typeface="Open Sans"/>
              <a:cs typeface="Open Sans"/>
              <a:sym typeface="Open Sans"/>
            </a:endParaRPr>
          </a:p>
          <a:p>
            <a:pPr indent="-317500" lvl="0" marL="457200" rtl="0" algn="l">
              <a:spcBef>
                <a:spcPts val="0"/>
              </a:spcBef>
              <a:spcAft>
                <a:spcPts val="0"/>
              </a:spcAft>
              <a:buSzPts val="1400"/>
              <a:buFont typeface="Open Sans"/>
              <a:buAutoNum type="arabicPeriod"/>
            </a:pPr>
            <a:r>
              <a:rPr lang="en">
                <a:latin typeface="Open Sans"/>
                <a:ea typeface="Open Sans"/>
                <a:cs typeface="Open Sans"/>
                <a:sym typeface="Open Sans"/>
              </a:rPr>
              <a:t>D</a:t>
            </a:r>
            <a:endParaRPr>
              <a:latin typeface="Open Sans"/>
              <a:ea typeface="Open Sans"/>
              <a:cs typeface="Open Sans"/>
              <a:sym typeface="Open Sans"/>
            </a:endParaRPr>
          </a:p>
          <a:p>
            <a:pPr indent="-317500" lvl="0" marL="457200" rtl="0" algn="l">
              <a:spcBef>
                <a:spcPts val="0"/>
              </a:spcBef>
              <a:spcAft>
                <a:spcPts val="0"/>
              </a:spcAft>
              <a:buSzPts val="1400"/>
              <a:buFont typeface="Open Sans"/>
              <a:buAutoNum type="arabicPeriod"/>
            </a:pPr>
            <a:r>
              <a:t/>
            </a:r>
            <a:endParaRPr>
              <a:latin typeface="Open Sans"/>
              <a:ea typeface="Open Sans"/>
              <a:cs typeface="Open Sans"/>
              <a:sym typeface="Open Sans"/>
            </a:endParaRPr>
          </a:p>
        </p:txBody>
      </p:sp>
      <p:pic>
        <p:nvPicPr>
          <p:cNvPr id="80" name="Google Shape;80;p16"/>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84" name="Shape 84"/>
        <p:cNvGrpSpPr/>
        <p:nvPr/>
      </p:nvGrpSpPr>
      <p:grpSpPr>
        <a:xfrm>
          <a:off x="0" y="0"/>
          <a:ext cx="0" cy="0"/>
          <a:chOff x="0" y="0"/>
          <a:chExt cx="0" cy="0"/>
        </a:xfrm>
      </p:grpSpPr>
      <p:sp>
        <p:nvSpPr>
          <p:cNvPr id="85" name="Google Shape;85;p17"/>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ÅTERBLICK VT / HT XX</a:t>
            </a:r>
            <a:endParaRPr sz="2200">
              <a:solidFill>
                <a:srgbClr val="000000"/>
              </a:solidFill>
              <a:latin typeface="Open Sans"/>
              <a:ea typeface="Open Sans"/>
              <a:cs typeface="Open Sans"/>
              <a:sym typeface="Open Sans"/>
            </a:endParaRPr>
          </a:p>
        </p:txBody>
      </p:sp>
      <p:sp>
        <p:nvSpPr>
          <p:cNvPr id="86" name="Google Shape;86;p17"/>
          <p:cNvSpPr txBox="1"/>
          <p:nvPr/>
        </p:nvSpPr>
        <p:spPr>
          <a:xfrm>
            <a:off x="486325" y="1401150"/>
            <a:ext cx="6589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latin typeface="Open Sans"/>
                <a:ea typeface="Open Sans"/>
                <a:cs typeface="Open Sans"/>
                <a:sym typeface="Open Sans"/>
              </a:rPr>
              <a:t>Fyll i i</a:t>
            </a:r>
            <a:r>
              <a:rPr lang="en">
                <a:latin typeface="Open Sans"/>
                <a:ea typeface="Open Sans"/>
                <a:cs typeface="Open Sans"/>
                <a:sym typeface="Open Sans"/>
              </a:rPr>
              <a:t>nnehåll </a:t>
            </a:r>
            <a:endParaRPr>
              <a:latin typeface="Open Sans"/>
              <a:ea typeface="Open Sans"/>
              <a:cs typeface="Open Sans"/>
              <a:sym typeface="Open Sans"/>
            </a:endParaRPr>
          </a:p>
        </p:txBody>
      </p:sp>
      <p:pic>
        <p:nvPicPr>
          <p:cNvPr id="87" name="Google Shape;87;p17"/>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91" name="Shape 91"/>
        <p:cNvGrpSpPr/>
        <p:nvPr/>
      </p:nvGrpSpPr>
      <p:grpSpPr>
        <a:xfrm>
          <a:off x="0" y="0"/>
          <a:ext cx="0" cy="0"/>
          <a:chOff x="0" y="0"/>
          <a:chExt cx="0" cy="0"/>
        </a:xfrm>
      </p:grpSpPr>
      <p:sp>
        <p:nvSpPr>
          <p:cNvPr id="92" name="Google Shape;92;p18"/>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ÖVERSIKT KOMMANDE SÄSONG</a:t>
            </a:r>
            <a:endParaRPr sz="2200">
              <a:solidFill>
                <a:srgbClr val="000000"/>
              </a:solidFill>
              <a:latin typeface="Open Sans"/>
              <a:ea typeface="Open Sans"/>
              <a:cs typeface="Open Sans"/>
              <a:sym typeface="Open Sans"/>
            </a:endParaRPr>
          </a:p>
        </p:txBody>
      </p:sp>
      <p:sp>
        <p:nvSpPr>
          <p:cNvPr id="93" name="Google Shape;93;p18"/>
          <p:cNvSpPr txBox="1"/>
          <p:nvPr/>
        </p:nvSpPr>
        <p:spPr>
          <a:xfrm>
            <a:off x="486325" y="1401150"/>
            <a:ext cx="6589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latin typeface="Open Sans"/>
                <a:ea typeface="Open Sans"/>
                <a:cs typeface="Open Sans"/>
                <a:sym typeface="Open Sans"/>
              </a:rPr>
              <a:t>Fyll i innehåll </a:t>
            </a:r>
            <a:endParaRPr>
              <a:latin typeface="Open Sans"/>
              <a:ea typeface="Open Sans"/>
              <a:cs typeface="Open Sans"/>
              <a:sym typeface="Open Sans"/>
            </a:endParaRPr>
          </a:p>
        </p:txBody>
      </p:sp>
      <p:pic>
        <p:nvPicPr>
          <p:cNvPr id="94" name="Google Shape;94;p18"/>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98" name="Shape 98"/>
        <p:cNvGrpSpPr/>
        <p:nvPr/>
      </p:nvGrpSpPr>
      <p:grpSpPr>
        <a:xfrm>
          <a:off x="0" y="0"/>
          <a:ext cx="0" cy="0"/>
          <a:chOff x="0" y="0"/>
          <a:chExt cx="0" cy="0"/>
        </a:xfrm>
      </p:grpSpPr>
      <p:sp>
        <p:nvSpPr>
          <p:cNvPr id="99" name="Google Shape;99;p19"/>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PLANERADE LAGAKTIVITETER / CUPER</a:t>
            </a:r>
            <a:endParaRPr sz="2200">
              <a:solidFill>
                <a:srgbClr val="000000"/>
              </a:solidFill>
              <a:latin typeface="Open Sans"/>
              <a:ea typeface="Open Sans"/>
              <a:cs typeface="Open Sans"/>
              <a:sym typeface="Open Sans"/>
            </a:endParaRPr>
          </a:p>
        </p:txBody>
      </p:sp>
      <p:sp>
        <p:nvSpPr>
          <p:cNvPr id="100" name="Google Shape;100;p19"/>
          <p:cNvSpPr txBox="1"/>
          <p:nvPr/>
        </p:nvSpPr>
        <p:spPr>
          <a:xfrm>
            <a:off x="486325" y="1401150"/>
            <a:ext cx="6589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latin typeface="Open Sans"/>
                <a:ea typeface="Open Sans"/>
                <a:cs typeface="Open Sans"/>
                <a:sym typeface="Open Sans"/>
              </a:rPr>
              <a:t>Fyll i innehåll </a:t>
            </a:r>
            <a:endParaRPr>
              <a:latin typeface="Open Sans"/>
              <a:ea typeface="Open Sans"/>
              <a:cs typeface="Open Sans"/>
              <a:sym typeface="Open Sans"/>
            </a:endParaRPr>
          </a:p>
        </p:txBody>
      </p:sp>
      <p:pic>
        <p:nvPicPr>
          <p:cNvPr id="101" name="Google Shape;101;p19"/>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105" name="Shape 105"/>
        <p:cNvGrpSpPr/>
        <p:nvPr/>
      </p:nvGrpSpPr>
      <p:grpSpPr>
        <a:xfrm>
          <a:off x="0" y="0"/>
          <a:ext cx="0" cy="0"/>
          <a:chOff x="0" y="0"/>
          <a:chExt cx="0" cy="0"/>
        </a:xfrm>
      </p:grpSpPr>
      <p:sp>
        <p:nvSpPr>
          <p:cNvPr id="106" name="Google Shape;106;p20"/>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ATT VARA SPELARE I SIK</a:t>
            </a:r>
            <a:endParaRPr sz="2200">
              <a:solidFill>
                <a:srgbClr val="000000"/>
              </a:solidFill>
              <a:latin typeface="Open Sans"/>
              <a:ea typeface="Open Sans"/>
              <a:cs typeface="Open Sans"/>
              <a:sym typeface="Open Sans"/>
            </a:endParaRPr>
          </a:p>
        </p:txBody>
      </p:sp>
      <p:sp>
        <p:nvSpPr>
          <p:cNvPr id="107" name="Google Shape;107;p20"/>
          <p:cNvSpPr txBox="1"/>
          <p:nvPr/>
        </p:nvSpPr>
        <p:spPr>
          <a:xfrm>
            <a:off x="486325" y="1401150"/>
            <a:ext cx="6589800" cy="1369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b="1"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Alltid göra sitt bästa.</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Ha en positiv inställning.</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Visa respekt mot medspelare, motståndare, ledare, domare, publik.</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Komma i tid.</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Komma utvilad och förberedd till träning och match.</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Ha rätt kläder och utrustning.</a:t>
            </a:r>
            <a:endParaRPr sz="1100">
              <a:solidFill>
                <a:schemeClr val="dk1"/>
              </a:solidFill>
              <a:latin typeface="Open Sans"/>
              <a:ea typeface="Open Sans"/>
              <a:cs typeface="Open Sans"/>
              <a:sym typeface="Open Sans"/>
            </a:endParaRPr>
          </a:p>
        </p:txBody>
      </p:sp>
      <p:pic>
        <p:nvPicPr>
          <p:cNvPr id="108" name="Google Shape;108;p20"/>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112" name="Shape 112"/>
        <p:cNvGrpSpPr/>
        <p:nvPr/>
      </p:nvGrpSpPr>
      <p:grpSpPr>
        <a:xfrm>
          <a:off x="0" y="0"/>
          <a:ext cx="0" cy="0"/>
          <a:chOff x="0" y="0"/>
          <a:chExt cx="0" cy="0"/>
        </a:xfrm>
      </p:grpSpPr>
      <p:sp>
        <p:nvSpPr>
          <p:cNvPr id="113" name="Google Shape;113;p21"/>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ATT VARA FÖRÄLDER I SIK</a:t>
            </a:r>
            <a:endParaRPr sz="2700">
              <a:solidFill>
                <a:schemeClr val="dk1"/>
              </a:solidFill>
              <a:latin typeface="Open Sans ExtraBold"/>
              <a:ea typeface="Open Sans ExtraBold"/>
              <a:cs typeface="Open Sans ExtraBold"/>
              <a:sym typeface="Open Sans ExtraBold"/>
            </a:endParaRPr>
          </a:p>
        </p:txBody>
      </p:sp>
      <p:sp>
        <p:nvSpPr>
          <p:cNvPr id="114" name="Google Shape;114;p21"/>
          <p:cNvSpPr txBox="1"/>
          <p:nvPr/>
        </p:nvSpPr>
        <p:spPr>
          <a:xfrm>
            <a:off x="486325" y="1401150"/>
            <a:ext cx="6589800" cy="1369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b="1"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Säkerställa att barnet fullföljer sina åtaganden mot laget.</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Hejar på men coachar inte under träning och match.</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Uppträder i enlighet med SIK:s värdegrund.</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Svara på mail/kallelse i god tid.</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Närvara på minst ett föräldramöte per år.</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Närvara vid träning/match för att stötta tränarna om det skulle uppstå avvikelser i träning.</a:t>
            </a:r>
            <a:endParaRPr sz="1100">
              <a:solidFill>
                <a:schemeClr val="dk1"/>
              </a:solidFill>
              <a:latin typeface="Open Sans"/>
              <a:ea typeface="Open Sans"/>
              <a:cs typeface="Open Sans"/>
              <a:sym typeface="Open Sans"/>
            </a:endParaRPr>
          </a:p>
        </p:txBody>
      </p:sp>
      <p:pic>
        <p:nvPicPr>
          <p:cNvPr id="115" name="Google Shape;115;p21"/>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119" name="Shape 119"/>
        <p:cNvGrpSpPr/>
        <p:nvPr/>
      </p:nvGrpSpPr>
      <p:grpSpPr>
        <a:xfrm>
          <a:off x="0" y="0"/>
          <a:ext cx="0" cy="0"/>
          <a:chOff x="0" y="0"/>
          <a:chExt cx="0" cy="0"/>
        </a:xfrm>
      </p:grpSpPr>
      <p:sp>
        <p:nvSpPr>
          <p:cNvPr id="120" name="Google Shape;120;p22"/>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ATT VARA LEDARE I SIK</a:t>
            </a:r>
            <a:endParaRPr sz="2700">
              <a:solidFill>
                <a:schemeClr val="dk1"/>
              </a:solidFill>
              <a:latin typeface="Open Sans ExtraBold"/>
              <a:ea typeface="Open Sans ExtraBold"/>
              <a:cs typeface="Open Sans ExtraBold"/>
              <a:sym typeface="Open Sans ExtraBold"/>
            </a:endParaRPr>
          </a:p>
        </p:txBody>
      </p:sp>
      <p:sp>
        <p:nvSpPr>
          <p:cNvPr id="121" name="Google Shape;121;p22"/>
          <p:cNvSpPr txBox="1"/>
          <p:nvPr/>
        </p:nvSpPr>
        <p:spPr>
          <a:xfrm>
            <a:off x="486325" y="1401150"/>
            <a:ext cx="8256900" cy="2216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600">
                <a:solidFill>
                  <a:schemeClr val="dk1"/>
                </a:solidFill>
                <a:latin typeface="Open Sans ExtraBold"/>
                <a:ea typeface="Open Sans ExtraBold"/>
                <a:cs typeface="Open Sans ExtraBold"/>
                <a:sym typeface="Open Sans ExtraBold"/>
              </a:rPr>
              <a:t>Tränare</a:t>
            </a:r>
            <a:endParaRPr sz="1600">
              <a:solidFill>
                <a:schemeClr val="dk1"/>
              </a:solidFill>
              <a:latin typeface="Open Sans ExtraBold"/>
              <a:ea typeface="Open Sans ExtraBold"/>
              <a:cs typeface="Open Sans ExtraBold"/>
              <a:sym typeface="Open Sans ExtraBold"/>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Genomföra träningar och matcher enligt vår värdegrund och läroplan.</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Ha dialog med övriga ledare.</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Delta i avstämningar och möten som sammankallas av sportchef/kansli.</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Hålla sig uppdaterad kring info från kansliet.</a:t>
            </a:r>
            <a:endParaRPr sz="1100">
              <a:solidFill>
                <a:schemeClr val="dk1"/>
              </a:solidFill>
              <a:latin typeface="Open Sans"/>
              <a:ea typeface="Open Sans"/>
              <a:cs typeface="Open Sans"/>
              <a:sym typeface="Open Sans"/>
            </a:endParaRPr>
          </a:p>
          <a:p>
            <a:pPr indent="0" lvl="0" marL="457200" rtl="0" algn="l">
              <a:spcBef>
                <a:spcPts val="0"/>
              </a:spcBef>
              <a:spcAft>
                <a:spcPts val="0"/>
              </a:spcAft>
              <a:buNone/>
            </a:pPr>
            <a:r>
              <a:t/>
            </a:r>
            <a:endParaRPr sz="1200">
              <a:solidFill>
                <a:schemeClr val="dk1"/>
              </a:solidFill>
              <a:latin typeface="Open Sans"/>
              <a:ea typeface="Open Sans"/>
              <a:cs typeface="Open Sans"/>
              <a:sym typeface="Open Sans"/>
            </a:endParaRPr>
          </a:p>
          <a:p>
            <a:pPr indent="0" lvl="0" marL="0" rtl="0" algn="l">
              <a:spcBef>
                <a:spcPts val="0"/>
              </a:spcBef>
              <a:spcAft>
                <a:spcPts val="0"/>
              </a:spcAft>
              <a:buNone/>
            </a:pPr>
            <a:r>
              <a:rPr lang="en" sz="1600">
                <a:solidFill>
                  <a:schemeClr val="dk1"/>
                </a:solidFill>
                <a:latin typeface="Open Sans ExtraBold"/>
                <a:ea typeface="Open Sans ExtraBold"/>
                <a:cs typeface="Open Sans ExtraBold"/>
                <a:sym typeface="Open Sans ExtraBold"/>
              </a:rPr>
              <a:t>Lagledare</a:t>
            </a:r>
            <a:endParaRPr sz="1600">
              <a:solidFill>
                <a:schemeClr val="dk1"/>
              </a:solidFill>
              <a:latin typeface="Open Sans ExtraBold"/>
              <a:ea typeface="Open Sans ExtraBold"/>
              <a:cs typeface="Open Sans ExtraBold"/>
              <a:sym typeface="Open Sans ExtraBold"/>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Hålla sig uppdaterad kring info från kansliet och föra dialog mellan ledare och föräldrar.</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Organisera och administrera lagets kalender, hemsida, närvaro och kommunikation via MyClub.</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Se till att föräldramöte hålls minst en gång per säsong.</a:t>
            </a:r>
            <a:endParaRPr sz="1100">
              <a:solidFill>
                <a:schemeClr val="dk1"/>
              </a:solidFill>
              <a:latin typeface="Open Sans"/>
              <a:ea typeface="Open Sans"/>
              <a:cs typeface="Open Sans"/>
              <a:sym typeface="Open Sans"/>
            </a:endParaRPr>
          </a:p>
          <a:p>
            <a:pPr indent="-298450" lvl="0" marL="457200" rtl="0" algn="l">
              <a:spcBef>
                <a:spcPts val="0"/>
              </a:spcBef>
              <a:spcAft>
                <a:spcPts val="0"/>
              </a:spcAft>
              <a:buClr>
                <a:schemeClr val="dk1"/>
              </a:buClr>
              <a:buSzPts val="1100"/>
              <a:buFont typeface="Open Sans"/>
              <a:buChar char="●"/>
            </a:pPr>
            <a:r>
              <a:rPr lang="en" sz="1100">
                <a:solidFill>
                  <a:schemeClr val="dk1"/>
                </a:solidFill>
                <a:latin typeface="Open Sans"/>
                <a:ea typeface="Open Sans"/>
                <a:cs typeface="Open Sans"/>
                <a:sym typeface="Open Sans"/>
              </a:rPr>
              <a:t>Delta i avstämningar och möten som sammankallas av sportchef/kansli.</a:t>
            </a:r>
            <a:endParaRPr b="1" sz="1500">
              <a:solidFill>
                <a:schemeClr val="dk1"/>
              </a:solidFill>
              <a:latin typeface="Open Sans"/>
              <a:ea typeface="Open Sans"/>
              <a:cs typeface="Open Sans"/>
              <a:sym typeface="Open Sans"/>
            </a:endParaRPr>
          </a:p>
        </p:txBody>
      </p:sp>
      <p:pic>
        <p:nvPicPr>
          <p:cNvPr id="122" name="Google Shape;122;p22"/>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126" name="Shape 126"/>
        <p:cNvGrpSpPr/>
        <p:nvPr/>
      </p:nvGrpSpPr>
      <p:grpSpPr>
        <a:xfrm>
          <a:off x="0" y="0"/>
          <a:ext cx="0" cy="0"/>
          <a:chOff x="0" y="0"/>
          <a:chExt cx="0" cy="0"/>
        </a:xfrm>
      </p:grpSpPr>
      <p:sp>
        <p:nvSpPr>
          <p:cNvPr id="127" name="Google Shape;127;p23"/>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LEDARSTAB &amp; FÖRÄLDRAGRUPPEN</a:t>
            </a:r>
            <a:endParaRPr sz="2200">
              <a:solidFill>
                <a:srgbClr val="000000"/>
              </a:solidFill>
              <a:latin typeface="Open Sans"/>
              <a:ea typeface="Open Sans"/>
              <a:cs typeface="Open Sans"/>
              <a:sym typeface="Open Sans"/>
            </a:endParaRPr>
          </a:p>
        </p:txBody>
      </p:sp>
      <p:sp>
        <p:nvSpPr>
          <p:cNvPr id="128" name="Google Shape;128;p23"/>
          <p:cNvSpPr txBox="1"/>
          <p:nvPr/>
        </p:nvSpPr>
        <p:spPr>
          <a:xfrm>
            <a:off x="486325" y="1401150"/>
            <a:ext cx="65898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latin typeface="Open Sans"/>
                <a:ea typeface="Open Sans"/>
                <a:cs typeface="Open Sans"/>
                <a:sym typeface="Open Sans"/>
              </a:rPr>
              <a:t>Namn (roll) - kontaktuppgifter</a:t>
            </a:r>
            <a:br>
              <a:rPr lang="en" sz="1200">
                <a:latin typeface="Open Sans"/>
                <a:ea typeface="Open Sans"/>
                <a:cs typeface="Open Sans"/>
                <a:sym typeface="Open Sans"/>
              </a:rPr>
            </a:br>
            <a:r>
              <a:rPr lang="en" sz="1200">
                <a:latin typeface="Open Sans"/>
                <a:ea typeface="Open Sans"/>
                <a:cs typeface="Open Sans"/>
                <a:sym typeface="Open Sans"/>
              </a:rPr>
              <a:t>Namn (roll) - kontaktuppgifter</a:t>
            </a:r>
            <a:br>
              <a:rPr lang="en" sz="1200">
                <a:latin typeface="Open Sans"/>
                <a:ea typeface="Open Sans"/>
                <a:cs typeface="Open Sans"/>
                <a:sym typeface="Open Sans"/>
              </a:rPr>
            </a:br>
            <a:r>
              <a:rPr lang="en" sz="1200">
                <a:latin typeface="Open Sans"/>
                <a:ea typeface="Open Sans"/>
                <a:cs typeface="Open Sans"/>
                <a:sym typeface="Open Sans"/>
              </a:rPr>
              <a:t>Namn (roll) - kontaktuppgifter</a:t>
            </a:r>
            <a:endParaRPr sz="1200">
              <a:latin typeface="Open Sans"/>
              <a:ea typeface="Open Sans"/>
              <a:cs typeface="Open Sans"/>
              <a:sym typeface="Open Sans"/>
            </a:endParaRPr>
          </a:p>
        </p:txBody>
      </p:sp>
      <p:pic>
        <p:nvPicPr>
          <p:cNvPr id="129" name="Google Shape;129;p23"/>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133" name="Shape 133"/>
        <p:cNvGrpSpPr/>
        <p:nvPr/>
      </p:nvGrpSpPr>
      <p:grpSpPr>
        <a:xfrm>
          <a:off x="0" y="0"/>
          <a:ext cx="0" cy="0"/>
          <a:chOff x="0" y="0"/>
          <a:chExt cx="0" cy="0"/>
        </a:xfrm>
      </p:grpSpPr>
      <p:sp>
        <p:nvSpPr>
          <p:cNvPr id="134" name="Google Shape;134;p24"/>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TRÄNINGSUPPLÄGG 20XX</a:t>
            </a:r>
            <a:endParaRPr sz="2200">
              <a:solidFill>
                <a:srgbClr val="000000"/>
              </a:solidFill>
              <a:latin typeface="Open Sans"/>
              <a:ea typeface="Open Sans"/>
              <a:cs typeface="Open Sans"/>
              <a:sym typeface="Open Sans"/>
            </a:endParaRPr>
          </a:p>
        </p:txBody>
      </p:sp>
      <p:sp>
        <p:nvSpPr>
          <p:cNvPr id="135" name="Google Shape;135;p24"/>
          <p:cNvSpPr txBox="1"/>
          <p:nvPr/>
        </p:nvSpPr>
        <p:spPr>
          <a:xfrm>
            <a:off x="486325" y="1401150"/>
            <a:ext cx="6589800" cy="861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 sz="1100">
                <a:solidFill>
                  <a:schemeClr val="dk1"/>
                </a:solidFill>
                <a:latin typeface="Open Sans"/>
                <a:ea typeface="Open Sans"/>
                <a:cs typeface="Open Sans"/>
                <a:sym typeface="Open Sans"/>
              </a:rPr>
              <a:t>X ggr i veckan</a:t>
            </a:r>
            <a:endParaRPr sz="1100">
              <a:solidFill>
                <a:schemeClr val="dk1"/>
              </a:solidFill>
              <a:latin typeface="Open Sans"/>
              <a:ea typeface="Open Sans"/>
              <a:cs typeface="Open Sans"/>
              <a:sym typeface="Open Sans"/>
            </a:endParaRPr>
          </a:p>
          <a:p>
            <a:pPr indent="0" lvl="0" marL="0" rtl="0" algn="l">
              <a:spcBef>
                <a:spcPts val="0"/>
              </a:spcBef>
              <a:spcAft>
                <a:spcPts val="0"/>
              </a:spcAft>
              <a:buClr>
                <a:schemeClr val="dk1"/>
              </a:buClr>
              <a:buSzPts val="1100"/>
              <a:buFont typeface="Arial"/>
              <a:buNone/>
            </a:pPr>
            <a:r>
              <a:rPr lang="en" sz="1100">
                <a:solidFill>
                  <a:schemeClr val="dk1"/>
                </a:solidFill>
                <a:latin typeface="Open Sans"/>
                <a:ea typeface="Open Sans"/>
                <a:cs typeface="Open Sans"/>
                <a:sym typeface="Open Sans"/>
              </a:rPr>
              <a:t>Laget tränar och spelar enligt Sundbybergsmodellen för sin ålder.</a:t>
            </a:r>
            <a:endParaRPr sz="1100">
              <a:solidFill>
                <a:schemeClr val="dk1"/>
              </a:solidFill>
              <a:latin typeface="Open Sans"/>
              <a:ea typeface="Open Sans"/>
              <a:cs typeface="Open Sans"/>
              <a:sym typeface="Open San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Open Sans"/>
              <a:ea typeface="Open Sans"/>
              <a:cs typeface="Open Sans"/>
              <a:sym typeface="Open Sans"/>
            </a:endParaRPr>
          </a:p>
          <a:p>
            <a:pPr indent="0" lvl="0" marL="0" rtl="0" algn="l">
              <a:spcBef>
                <a:spcPts val="0"/>
              </a:spcBef>
              <a:spcAft>
                <a:spcPts val="0"/>
              </a:spcAft>
              <a:buClr>
                <a:schemeClr val="dk1"/>
              </a:buClr>
              <a:buSzPts val="1100"/>
              <a:buFont typeface="Arial"/>
              <a:buNone/>
            </a:pPr>
            <a:r>
              <a:rPr lang="en" sz="1100">
                <a:solidFill>
                  <a:schemeClr val="dk1"/>
                </a:solidFill>
                <a:latin typeface="Open Sans"/>
                <a:ea typeface="Open Sans"/>
                <a:cs typeface="Open Sans"/>
                <a:sym typeface="Open Sans"/>
              </a:rPr>
              <a:t>Fyll på</a:t>
            </a:r>
            <a:endParaRPr sz="1100">
              <a:solidFill>
                <a:schemeClr val="dk1"/>
              </a:solidFill>
              <a:latin typeface="Open Sans"/>
              <a:ea typeface="Open Sans"/>
              <a:cs typeface="Open Sans"/>
              <a:sym typeface="Open Sans"/>
            </a:endParaRPr>
          </a:p>
        </p:txBody>
      </p:sp>
      <p:pic>
        <p:nvPicPr>
          <p:cNvPr id="136" name="Google Shape;136;p24"/>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140" name="Shape 140"/>
        <p:cNvGrpSpPr/>
        <p:nvPr/>
      </p:nvGrpSpPr>
      <p:grpSpPr>
        <a:xfrm>
          <a:off x="0" y="0"/>
          <a:ext cx="0" cy="0"/>
          <a:chOff x="0" y="0"/>
          <a:chExt cx="0" cy="0"/>
        </a:xfrm>
      </p:grpSpPr>
      <p:sp>
        <p:nvSpPr>
          <p:cNvPr id="141" name="Google Shape;141;p25"/>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TRÄNING -OCH MATCHPOLICY</a:t>
            </a:r>
            <a:endParaRPr sz="2200">
              <a:solidFill>
                <a:srgbClr val="000000"/>
              </a:solidFill>
              <a:latin typeface="Open Sans"/>
              <a:ea typeface="Open Sans"/>
              <a:cs typeface="Open Sans"/>
              <a:sym typeface="Open Sans"/>
            </a:endParaRPr>
          </a:p>
        </p:txBody>
      </p:sp>
      <p:sp>
        <p:nvSpPr>
          <p:cNvPr id="142" name="Google Shape;142;p25"/>
          <p:cNvSpPr txBox="1"/>
          <p:nvPr/>
        </p:nvSpPr>
        <p:spPr>
          <a:xfrm>
            <a:off x="567650" y="1446925"/>
            <a:ext cx="65898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latin typeface="Open Sans"/>
                <a:ea typeface="Open Sans"/>
                <a:cs typeface="Open Sans"/>
                <a:sym typeface="Open Sans"/>
              </a:rPr>
              <a:t>Fyll i innehåll </a:t>
            </a:r>
            <a:br>
              <a:rPr lang="en">
                <a:latin typeface="Open Sans"/>
                <a:ea typeface="Open Sans"/>
                <a:cs typeface="Open Sans"/>
                <a:sym typeface="Open Sans"/>
              </a:rPr>
            </a:br>
            <a:br>
              <a:rPr lang="en">
                <a:latin typeface="Open Sans"/>
                <a:ea typeface="Open Sans"/>
                <a:cs typeface="Open Sans"/>
                <a:sym typeface="Open Sans"/>
              </a:rPr>
            </a:br>
            <a:br>
              <a:rPr lang="en">
                <a:latin typeface="Open Sans"/>
                <a:ea typeface="Open Sans"/>
                <a:cs typeface="Open Sans"/>
                <a:sym typeface="Open Sans"/>
              </a:rPr>
            </a:br>
            <a:endParaRPr>
              <a:solidFill>
                <a:schemeClr val="dk1"/>
              </a:solidFill>
              <a:latin typeface="Open Sans"/>
              <a:ea typeface="Open Sans"/>
              <a:cs typeface="Open Sans"/>
              <a:sym typeface="Open Sans"/>
            </a:endParaRPr>
          </a:p>
        </p:txBody>
      </p:sp>
      <p:pic>
        <p:nvPicPr>
          <p:cNvPr id="143" name="Google Shape;143;p25"/>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147" name="Shape 147"/>
        <p:cNvGrpSpPr/>
        <p:nvPr/>
      </p:nvGrpSpPr>
      <p:grpSpPr>
        <a:xfrm>
          <a:off x="0" y="0"/>
          <a:ext cx="0" cy="0"/>
          <a:chOff x="0" y="0"/>
          <a:chExt cx="0" cy="0"/>
        </a:xfrm>
      </p:grpSpPr>
      <p:sp>
        <p:nvSpPr>
          <p:cNvPr id="148" name="Google Shape;148;p26"/>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MATCHUPPLÄGG 20XX</a:t>
            </a:r>
            <a:endParaRPr sz="2200">
              <a:solidFill>
                <a:srgbClr val="000000"/>
              </a:solidFill>
              <a:latin typeface="Open Sans"/>
              <a:ea typeface="Open Sans"/>
              <a:cs typeface="Open Sans"/>
              <a:sym typeface="Open Sans"/>
            </a:endParaRPr>
          </a:p>
        </p:txBody>
      </p:sp>
      <p:sp>
        <p:nvSpPr>
          <p:cNvPr id="149" name="Google Shape;149;p26"/>
          <p:cNvSpPr txBox="1"/>
          <p:nvPr/>
        </p:nvSpPr>
        <p:spPr>
          <a:xfrm>
            <a:off x="486325" y="1401150"/>
            <a:ext cx="6589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latin typeface="Open Sans"/>
                <a:ea typeface="Open Sans"/>
                <a:cs typeface="Open Sans"/>
                <a:sym typeface="Open Sans"/>
              </a:rPr>
              <a:t>Fyll i innehåll </a:t>
            </a:r>
            <a:endParaRPr>
              <a:latin typeface="Open Sans"/>
              <a:ea typeface="Open Sans"/>
              <a:cs typeface="Open Sans"/>
              <a:sym typeface="Open Sans"/>
            </a:endParaRPr>
          </a:p>
        </p:txBody>
      </p:sp>
      <p:pic>
        <p:nvPicPr>
          <p:cNvPr id="150" name="Google Shape;150;p26"/>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154" name="Shape 154"/>
        <p:cNvGrpSpPr/>
        <p:nvPr/>
      </p:nvGrpSpPr>
      <p:grpSpPr>
        <a:xfrm>
          <a:off x="0" y="0"/>
          <a:ext cx="0" cy="0"/>
          <a:chOff x="0" y="0"/>
          <a:chExt cx="0" cy="0"/>
        </a:xfrm>
      </p:grpSpPr>
      <p:sp>
        <p:nvSpPr>
          <p:cNvPr id="155" name="Google Shape;155;p27"/>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LAGKASSA</a:t>
            </a:r>
            <a:endParaRPr sz="2200">
              <a:solidFill>
                <a:srgbClr val="000000"/>
              </a:solidFill>
              <a:latin typeface="Open Sans"/>
              <a:ea typeface="Open Sans"/>
              <a:cs typeface="Open Sans"/>
              <a:sym typeface="Open Sans"/>
            </a:endParaRPr>
          </a:p>
        </p:txBody>
      </p:sp>
      <p:sp>
        <p:nvSpPr>
          <p:cNvPr id="156" name="Google Shape;156;p27"/>
          <p:cNvSpPr txBox="1"/>
          <p:nvPr/>
        </p:nvSpPr>
        <p:spPr>
          <a:xfrm>
            <a:off x="486325" y="1401150"/>
            <a:ext cx="6589800" cy="738900"/>
          </a:xfrm>
          <a:prstGeom prst="rect">
            <a:avLst/>
          </a:prstGeom>
          <a:noFill/>
          <a:ln>
            <a:noFill/>
          </a:ln>
        </p:spPr>
        <p:txBody>
          <a:bodyPr anchorCtr="0" anchor="t" bIns="91425" lIns="91425" spcFirstLastPara="1" rIns="91425" wrap="square" tIns="91425">
            <a:spAutoFit/>
          </a:bodyPr>
          <a:lstStyle/>
          <a:p>
            <a:pPr indent="-304800" lvl="0" marL="4572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Förslag på aktiviteter för att få in pengar.</a:t>
            </a:r>
            <a:endParaRPr sz="1200">
              <a:solidFill>
                <a:schemeClr val="dk1"/>
              </a:solidFill>
              <a:latin typeface="Open Sans"/>
              <a:ea typeface="Open Sans"/>
              <a:cs typeface="Open Sans"/>
              <a:sym typeface="Open Sans"/>
            </a:endParaRPr>
          </a:p>
          <a:p>
            <a:pPr indent="-304800" lvl="0" marL="4572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Alla lagkassor administreras av SIK:s kansli.</a:t>
            </a:r>
            <a:endParaRPr sz="1200">
              <a:solidFill>
                <a:schemeClr val="dk1"/>
              </a:solidFill>
              <a:latin typeface="Open Sans"/>
              <a:ea typeface="Open Sans"/>
              <a:cs typeface="Open Sans"/>
              <a:sym typeface="Open Sans"/>
            </a:endParaRPr>
          </a:p>
          <a:p>
            <a:pPr indent="-304800" lvl="0" marL="4572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Har ni ingen lagkassa så kontakta </a:t>
            </a:r>
            <a:r>
              <a:rPr lang="en" sz="1200" u="sng">
                <a:solidFill>
                  <a:schemeClr val="accent5"/>
                </a:solidFill>
                <a:latin typeface="Open Sans"/>
                <a:ea typeface="Open Sans"/>
                <a:cs typeface="Open Sans"/>
                <a:sym typeface="Open Sans"/>
                <a:hlinkClick r:id="rId3">
                  <a:extLst>
                    <a:ext uri="{A12FA001-AC4F-418D-AE19-62706E023703}">
                      <ahyp:hlinkClr val="tx"/>
                    </a:ext>
                  </a:extLst>
                </a:hlinkClick>
              </a:rPr>
              <a:t>ylva@sik.org</a:t>
            </a:r>
            <a:r>
              <a:rPr lang="en" sz="1200">
                <a:solidFill>
                  <a:schemeClr val="accent5"/>
                </a:solidFill>
                <a:latin typeface="Open Sans"/>
                <a:ea typeface="Open Sans"/>
                <a:cs typeface="Open Sans"/>
                <a:sym typeface="Open Sans"/>
              </a:rPr>
              <a:t> </a:t>
            </a:r>
            <a:endParaRPr>
              <a:solidFill>
                <a:schemeClr val="accent5"/>
              </a:solidFill>
              <a:latin typeface="Open Sans"/>
              <a:ea typeface="Open Sans"/>
              <a:cs typeface="Open Sans"/>
              <a:sym typeface="Open Sans"/>
            </a:endParaRPr>
          </a:p>
        </p:txBody>
      </p:sp>
      <p:pic>
        <p:nvPicPr>
          <p:cNvPr id="157" name="Google Shape;157;p27"/>
          <p:cNvPicPr preferRelativeResize="0"/>
          <p:nvPr/>
        </p:nvPicPr>
        <p:blipFill>
          <a:blip r:embed="rId4">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161" name="Shape 161"/>
        <p:cNvGrpSpPr/>
        <p:nvPr/>
      </p:nvGrpSpPr>
      <p:grpSpPr>
        <a:xfrm>
          <a:off x="0" y="0"/>
          <a:ext cx="0" cy="0"/>
          <a:chOff x="0" y="0"/>
          <a:chExt cx="0" cy="0"/>
        </a:xfrm>
      </p:grpSpPr>
      <p:sp>
        <p:nvSpPr>
          <p:cNvPr id="162" name="Google Shape;162;p28"/>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ALLMÄN INFO</a:t>
            </a:r>
            <a:endParaRPr sz="2700">
              <a:solidFill>
                <a:schemeClr val="dk1"/>
              </a:solidFill>
              <a:latin typeface="Open Sans ExtraBold"/>
              <a:ea typeface="Open Sans ExtraBold"/>
              <a:cs typeface="Open Sans ExtraBold"/>
              <a:sym typeface="Open Sans ExtraBold"/>
            </a:endParaRPr>
          </a:p>
        </p:txBody>
      </p:sp>
      <p:sp>
        <p:nvSpPr>
          <p:cNvPr id="163" name="Google Shape;163;p28"/>
          <p:cNvSpPr txBox="1"/>
          <p:nvPr/>
        </p:nvSpPr>
        <p:spPr>
          <a:xfrm>
            <a:off x="486325" y="1401150"/>
            <a:ext cx="6589800" cy="3509400"/>
          </a:xfrm>
          <a:prstGeom prst="rect">
            <a:avLst/>
          </a:prstGeom>
          <a:noFill/>
          <a:ln>
            <a:noFill/>
          </a:ln>
        </p:spPr>
        <p:txBody>
          <a:bodyPr anchorCtr="0" anchor="t" bIns="91425" lIns="91425" spcFirstLastPara="1" rIns="91425" wrap="square" tIns="91425">
            <a:spAutoFit/>
          </a:bodyPr>
          <a:lstStyle/>
          <a:p>
            <a:pPr indent="-304800" lvl="0" marL="4572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Sundbybergs IK Fotbolls hemsida - </a:t>
            </a:r>
            <a:r>
              <a:rPr lang="en" sz="1200" u="sng">
                <a:solidFill>
                  <a:schemeClr val="dk1"/>
                </a:solidFill>
                <a:latin typeface="Open Sans"/>
                <a:ea typeface="Open Sans"/>
                <a:cs typeface="Open Sans"/>
                <a:sym typeface="Open Sans"/>
                <a:hlinkClick r:id="rId3">
                  <a:extLst>
                    <a:ext uri="{A12FA001-AC4F-418D-AE19-62706E023703}">
                      <ahyp:hlinkClr val="tx"/>
                    </a:ext>
                  </a:extLst>
                </a:hlinkClick>
              </a:rPr>
              <a:t>www.sikfotboll.se</a:t>
            </a:r>
            <a:endParaRPr sz="1200">
              <a:solidFill>
                <a:schemeClr val="dk1"/>
              </a:solidFill>
              <a:latin typeface="Open Sans"/>
              <a:ea typeface="Open Sans"/>
              <a:cs typeface="Open Sans"/>
              <a:sym typeface="Open Sans"/>
            </a:endParaRPr>
          </a:p>
          <a:p>
            <a:pPr indent="-304800" lvl="0" marL="4572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Kontaktuppgifter till kansliet - </a:t>
            </a:r>
            <a:r>
              <a:rPr lang="en" sz="1200" u="sng">
                <a:solidFill>
                  <a:schemeClr val="dk1"/>
                </a:solidFill>
                <a:latin typeface="Open Sans"/>
                <a:ea typeface="Open Sans"/>
                <a:cs typeface="Open Sans"/>
                <a:sym typeface="Open Sans"/>
                <a:hlinkClick r:id="rId4">
                  <a:extLst>
                    <a:ext uri="{A12FA001-AC4F-418D-AE19-62706E023703}">
                      <ahyp:hlinkClr val="tx"/>
                    </a:ext>
                  </a:extLst>
                </a:hlinkClick>
              </a:rPr>
              <a:t>fotboll@sik.org</a:t>
            </a:r>
            <a:endParaRPr sz="1200">
              <a:solidFill>
                <a:schemeClr val="dk1"/>
              </a:solidFill>
              <a:latin typeface="Open Sans"/>
              <a:ea typeface="Open Sans"/>
              <a:cs typeface="Open Sans"/>
              <a:sym typeface="Open Sans"/>
            </a:endParaRPr>
          </a:p>
          <a:p>
            <a:pPr indent="-304800" lvl="0" marL="4572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Kontaktperson på kansliet - alexander/isaac/oliver@sik.org</a:t>
            </a:r>
            <a:endParaRPr sz="1200">
              <a:solidFill>
                <a:schemeClr val="dk1"/>
              </a:solidFill>
              <a:latin typeface="Open Sans"/>
              <a:ea typeface="Open Sans"/>
              <a:cs typeface="Open Sans"/>
              <a:sym typeface="Open Sans"/>
            </a:endParaRPr>
          </a:p>
          <a:p>
            <a:pPr indent="-304800" lvl="0" marL="4572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Profilkläder - finns att köpa på stadium.se</a:t>
            </a:r>
            <a:endParaRPr sz="1200">
              <a:solidFill>
                <a:schemeClr val="dk1"/>
              </a:solidFill>
              <a:latin typeface="Open Sans"/>
              <a:ea typeface="Open Sans"/>
              <a:cs typeface="Open Sans"/>
              <a:sym typeface="Open Sans"/>
            </a:endParaRPr>
          </a:p>
          <a:p>
            <a:pPr indent="-304800" lvl="0" marL="4572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Sponsorer och samarbeten - kontakta kansliet och förankra.</a:t>
            </a:r>
            <a:endParaRPr sz="1200">
              <a:solidFill>
                <a:schemeClr val="dk1"/>
              </a:solidFill>
              <a:latin typeface="Open Sans"/>
              <a:ea typeface="Open Sans"/>
              <a:cs typeface="Open Sans"/>
              <a:sym typeface="Open Sans"/>
            </a:endParaRPr>
          </a:p>
          <a:p>
            <a:pPr indent="0" lvl="0" marL="457200" rtl="0" algn="l">
              <a:spcBef>
                <a:spcPts val="0"/>
              </a:spcBef>
              <a:spcAft>
                <a:spcPts val="0"/>
              </a:spcAft>
              <a:buClr>
                <a:schemeClr val="dk1"/>
              </a:buClr>
              <a:buSzPts val="1100"/>
              <a:buFont typeface="Arial"/>
              <a:buNone/>
            </a:pPr>
            <a:r>
              <a:t/>
            </a:r>
            <a:endParaRPr sz="1200">
              <a:solidFill>
                <a:schemeClr val="dk1"/>
              </a:solidFill>
              <a:latin typeface="Open Sans"/>
              <a:ea typeface="Open Sans"/>
              <a:cs typeface="Open Sans"/>
              <a:sym typeface="Open Sans"/>
            </a:endParaRPr>
          </a:p>
          <a:p>
            <a:pPr indent="-304800" lvl="0" marL="4572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Sundbybergs IK Fotbolls aktiviteter:</a:t>
            </a:r>
            <a:endParaRPr sz="1200">
              <a:solidFill>
                <a:schemeClr val="dk1"/>
              </a:solidFill>
              <a:latin typeface="Open Sans"/>
              <a:ea typeface="Open Sans"/>
              <a:cs typeface="Open Sans"/>
              <a:sym typeface="Open Sans"/>
            </a:endParaRPr>
          </a:p>
          <a:p>
            <a:pPr indent="-304800" lvl="1" marL="9144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Fotbollsskolan</a:t>
            </a:r>
            <a:endParaRPr sz="1200">
              <a:solidFill>
                <a:schemeClr val="dk1"/>
              </a:solidFill>
              <a:latin typeface="Open Sans"/>
              <a:ea typeface="Open Sans"/>
              <a:cs typeface="Open Sans"/>
              <a:sym typeface="Open Sans"/>
            </a:endParaRPr>
          </a:p>
          <a:p>
            <a:pPr indent="-304800" lvl="1" marL="9144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Camper</a:t>
            </a:r>
            <a:endParaRPr sz="1200">
              <a:solidFill>
                <a:schemeClr val="dk1"/>
              </a:solidFill>
              <a:latin typeface="Open Sans"/>
              <a:ea typeface="Open Sans"/>
              <a:cs typeface="Open Sans"/>
              <a:sym typeface="Open Sans"/>
            </a:endParaRPr>
          </a:p>
          <a:p>
            <a:pPr indent="-304800" lvl="1" marL="9144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Cuper</a:t>
            </a:r>
            <a:endParaRPr sz="1200">
              <a:solidFill>
                <a:schemeClr val="dk1"/>
              </a:solidFill>
              <a:latin typeface="Open Sans"/>
              <a:ea typeface="Open Sans"/>
              <a:cs typeface="Open Sans"/>
              <a:sym typeface="Open Sans"/>
            </a:endParaRPr>
          </a:p>
          <a:p>
            <a:pPr indent="-304800" lvl="1" marL="9144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Extrapass</a:t>
            </a:r>
            <a:endParaRPr sz="1200">
              <a:solidFill>
                <a:schemeClr val="dk1"/>
              </a:solidFill>
              <a:latin typeface="Open Sans"/>
              <a:ea typeface="Open Sans"/>
              <a:cs typeface="Open Sans"/>
              <a:sym typeface="Open Sans"/>
            </a:endParaRPr>
          </a:p>
          <a:p>
            <a:pPr indent="-304800" lvl="1" marL="9144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Målvaktsträning</a:t>
            </a:r>
            <a:endParaRPr sz="1200">
              <a:solidFill>
                <a:schemeClr val="dk1"/>
              </a:solidFill>
              <a:latin typeface="Open Sans"/>
              <a:ea typeface="Open Sans"/>
              <a:cs typeface="Open Sans"/>
              <a:sym typeface="Open Sans"/>
            </a:endParaRPr>
          </a:p>
          <a:p>
            <a:pPr indent="-304800" lvl="1" marL="9144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Knatteskolan</a:t>
            </a:r>
            <a:endParaRPr sz="1200">
              <a:solidFill>
                <a:schemeClr val="dk1"/>
              </a:solidFill>
              <a:latin typeface="Open Sans"/>
              <a:ea typeface="Open Sans"/>
              <a:cs typeface="Open Sans"/>
              <a:sym typeface="Open Sans"/>
            </a:endParaRPr>
          </a:p>
          <a:p>
            <a:pPr indent="-304800" lvl="1" marL="9144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Fotbollens dag</a:t>
            </a:r>
            <a:endParaRPr sz="1200">
              <a:solidFill>
                <a:schemeClr val="dk1"/>
              </a:solidFill>
              <a:latin typeface="Open Sans"/>
              <a:ea typeface="Open Sans"/>
              <a:cs typeface="Open Sans"/>
              <a:sym typeface="Open Sans"/>
            </a:endParaRPr>
          </a:p>
          <a:p>
            <a:pPr indent="-304800" lvl="1" marL="9144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Knatteligan/Internligan</a:t>
            </a:r>
            <a:endParaRPr sz="1200">
              <a:solidFill>
                <a:schemeClr val="dk1"/>
              </a:solidFill>
              <a:latin typeface="Open Sans"/>
              <a:ea typeface="Open Sans"/>
              <a:cs typeface="Open Sans"/>
              <a:sym typeface="Open Sans"/>
            </a:endParaRPr>
          </a:p>
          <a:p>
            <a:pPr indent="-304800" lvl="1" marL="9144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Lagfotografering</a:t>
            </a:r>
            <a:endParaRPr sz="1200">
              <a:solidFill>
                <a:schemeClr val="dk1"/>
              </a:solidFill>
              <a:latin typeface="Open Sans"/>
              <a:ea typeface="Open Sans"/>
              <a:cs typeface="Open Sans"/>
              <a:sym typeface="Open Sans"/>
            </a:endParaRPr>
          </a:p>
          <a:p>
            <a:pPr indent="-304800" lvl="1" marL="9144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Säsongsavslutningen</a:t>
            </a:r>
            <a:endParaRPr sz="1200">
              <a:solidFill>
                <a:schemeClr val="dk1"/>
              </a:solidFill>
              <a:latin typeface="Open Sans"/>
              <a:ea typeface="Open Sans"/>
              <a:cs typeface="Open Sans"/>
              <a:sym typeface="Open Sans"/>
            </a:endParaRPr>
          </a:p>
          <a:p>
            <a:pPr indent="-304800" lvl="1" marL="914400" rtl="0" algn="l">
              <a:spcBef>
                <a:spcPts val="0"/>
              </a:spcBef>
              <a:spcAft>
                <a:spcPts val="0"/>
              </a:spcAft>
              <a:buClr>
                <a:schemeClr val="dk1"/>
              </a:buClr>
              <a:buSzPts val="1200"/>
              <a:buFont typeface="Open Sans"/>
              <a:buChar char="○"/>
            </a:pPr>
            <a:r>
              <a:rPr lang="en" sz="1200">
                <a:solidFill>
                  <a:schemeClr val="dk1"/>
                </a:solidFill>
                <a:latin typeface="Open Sans"/>
                <a:ea typeface="Open Sans"/>
                <a:cs typeface="Open Sans"/>
                <a:sym typeface="Open Sans"/>
              </a:rPr>
              <a:t>Ledarfest</a:t>
            </a:r>
            <a:endParaRPr sz="1200">
              <a:solidFill>
                <a:schemeClr val="dk1"/>
              </a:solidFill>
              <a:latin typeface="Open Sans"/>
              <a:ea typeface="Open Sans"/>
              <a:cs typeface="Open Sans"/>
              <a:sym typeface="Open Sans"/>
            </a:endParaRPr>
          </a:p>
        </p:txBody>
      </p:sp>
      <p:pic>
        <p:nvPicPr>
          <p:cNvPr id="164" name="Google Shape;164;p28"/>
          <p:cNvPicPr preferRelativeResize="0"/>
          <p:nvPr/>
        </p:nvPicPr>
        <p:blipFill>
          <a:blip r:embed="rId5">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168" name="Shape 168"/>
        <p:cNvGrpSpPr/>
        <p:nvPr/>
      </p:nvGrpSpPr>
      <p:grpSpPr>
        <a:xfrm>
          <a:off x="0" y="0"/>
          <a:ext cx="0" cy="0"/>
          <a:chOff x="0" y="0"/>
          <a:chExt cx="0" cy="0"/>
        </a:xfrm>
      </p:grpSpPr>
      <p:sp>
        <p:nvSpPr>
          <p:cNvPr id="169" name="Google Shape;169;p29"/>
          <p:cNvSpPr txBox="1"/>
          <p:nvPr>
            <p:ph idx="1" type="subTitle"/>
          </p:nvPr>
        </p:nvSpPr>
        <p:spPr>
          <a:xfrm>
            <a:off x="0" y="430650"/>
            <a:ext cx="9144000" cy="970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2200">
                <a:solidFill>
                  <a:srgbClr val="000000"/>
                </a:solidFill>
                <a:latin typeface="Open Sans"/>
                <a:ea typeface="Open Sans"/>
                <a:cs typeface="Open Sans"/>
                <a:sym typeface="Open Sans"/>
              </a:rPr>
              <a:t>F/PXXXX lagnamn</a:t>
            </a:r>
            <a:br>
              <a:rPr lang="en" sz="2200">
                <a:solidFill>
                  <a:srgbClr val="000000"/>
                </a:solidFill>
                <a:latin typeface="Open Sans"/>
                <a:ea typeface="Open Sans"/>
                <a:cs typeface="Open Sans"/>
                <a:sym typeface="Open Sans"/>
              </a:rPr>
            </a:br>
            <a:r>
              <a:rPr lang="en" sz="2200">
                <a:solidFill>
                  <a:srgbClr val="000000"/>
                </a:solidFill>
                <a:latin typeface="Open Sans"/>
                <a:ea typeface="Open Sans"/>
                <a:cs typeface="Open Sans"/>
                <a:sym typeface="Open Sans"/>
              </a:rPr>
              <a:t>	</a:t>
            </a:r>
            <a:r>
              <a:rPr lang="en" sz="2700">
                <a:solidFill>
                  <a:schemeClr val="dk1"/>
                </a:solidFill>
                <a:latin typeface="Open Sans ExtraBold"/>
                <a:ea typeface="Open Sans ExtraBold"/>
                <a:cs typeface="Open Sans ExtraBold"/>
                <a:sym typeface="Open Sans ExtraBold"/>
              </a:rPr>
              <a:t>TRÄNINGSGRUPPENS LAGHEMSIDA</a:t>
            </a:r>
            <a:endParaRPr sz="2200">
              <a:solidFill>
                <a:srgbClr val="000000"/>
              </a:solidFill>
              <a:latin typeface="Open Sans"/>
              <a:ea typeface="Open Sans"/>
              <a:cs typeface="Open Sans"/>
              <a:sym typeface="Open Sans"/>
            </a:endParaRPr>
          </a:p>
        </p:txBody>
      </p:sp>
      <p:sp>
        <p:nvSpPr>
          <p:cNvPr id="170" name="Google Shape;170;p29"/>
          <p:cNvSpPr txBox="1"/>
          <p:nvPr/>
        </p:nvSpPr>
        <p:spPr>
          <a:xfrm>
            <a:off x="486325" y="1401150"/>
            <a:ext cx="65898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solidFill>
                <a:schemeClr val="dk1"/>
              </a:solidFill>
              <a:latin typeface="Open Sans"/>
              <a:ea typeface="Open Sans"/>
              <a:cs typeface="Open Sans"/>
              <a:sym typeface="Open Sans"/>
            </a:endParaRPr>
          </a:p>
          <a:p>
            <a:pPr indent="0" lvl="0" marL="0" rtl="0" algn="l">
              <a:spcBef>
                <a:spcPts val="0"/>
              </a:spcBef>
              <a:spcAft>
                <a:spcPts val="0"/>
              </a:spcAft>
              <a:buNone/>
            </a:pPr>
            <a:r>
              <a:rPr lang="en">
                <a:solidFill>
                  <a:schemeClr val="dk1"/>
                </a:solidFill>
                <a:latin typeface="Open Sans"/>
                <a:ea typeface="Open Sans"/>
                <a:cs typeface="Open Sans"/>
                <a:sym typeface="Open Sans"/>
              </a:rPr>
              <a:t>Här kan du ser lagets laghemsida och kalender</a:t>
            </a:r>
            <a:endParaRPr>
              <a:solidFill>
                <a:schemeClr val="dk1"/>
              </a:solidFill>
              <a:latin typeface="Open Sans"/>
              <a:ea typeface="Open Sans"/>
              <a:cs typeface="Open Sans"/>
              <a:sym typeface="Open Sans"/>
            </a:endParaRPr>
          </a:p>
          <a:p>
            <a:pPr indent="0" lvl="0" marL="0" rtl="0" algn="l">
              <a:spcBef>
                <a:spcPts val="0"/>
              </a:spcBef>
              <a:spcAft>
                <a:spcPts val="0"/>
              </a:spcAft>
              <a:buNone/>
            </a:pPr>
            <a:r>
              <a:rPr lang="en" u="sng">
                <a:solidFill>
                  <a:schemeClr val="hlink"/>
                </a:solidFill>
                <a:latin typeface="Open Sans"/>
                <a:ea typeface="Open Sans"/>
                <a:cs typeface="Open Sans"/>
                <a:sym typeface="Open Sans"/>
                <a:hlinkClick r:id="rId3"/>
              </a:rPr>
              <a:t>https://www.sikfotboll.se/sidor/alla-lagen/</a:t>
            </a:r>
            <a:endParaRPr>
              <a:solidFill>
                <a:schemeClr val="dk1"/>
              </a:solidFill>
              <a:latin typeface="Open Sans"/>
              <a:ea typeface="Open Sans"/>
              <a:cs typeface="Open Sans"/>
              <a:sym typeface="Open Sans"/>
            </a:endParaRPr>
          </a:p>
        </p:txBody>
      </p:sp>
      <p:pic>
        <p:nvPicPr>
          <p:cNvPr id="171" name="Google Shape;171;p29"/>
          <p:cNvPicPr preferRelativeResize="0"/>
          <p:nvPr/>
        </p:nvPicPr>
        <p:blipFill>
          <a:blip r:embed="rId4">
            <a:alphaModFix/>
          </a:blip>
          <a:stretch>
            <a:fillRect/>
          </a:stretch>
        </p:blipFill>
        <p:spPr>
          <a:xfrm>
            <a:off x="8216954" y="-194908"/>
            <a:ext cx="1123752" cy="115224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3F3F3"/>
        </a:solidFill>
      </p:bgPr>
    </p:bg>
    <p:spTree>
      <p:nvGrpSpPr>
        <p:cNvPr id="175" name="Shape 175"/>
        <p:cNvGrpSpPr/>
        <p:nvPr/>
      </p:nvGrpSpPr>
      <p:grpSpPr>
        <a:xfrm>
          <a:off x="0" y="0"/>
          <a:ext cx="0" cy="0"/>
          <a:chOff x="0" y="0"/>
          <a:chExt cx="0" cy="0"/>
        </a:xfrm>
      </p:grpSpPr>
      <p:sp>
        <p:nvSpPr>
          <p:cNvPr id="176" name="Google Shape;176;p30"/>
          <p:cNvSpPr txBox="1"/>
          <p:nvPr>
            <p:ph idx="1" type="subTitle"/>
          </p:nvPr>
        </p:nvSpPr>
        <p:spPr>
          <a:xfrm>
            <a:off x="0" y="1694900"/>
            <a:ext cx="9144000" cy="970500"/>
          </a:xfrm>
          <a:prstGeom prst="rect">
            <a:avLst/>
          </a:prstGeom>
        </p:spPr>
        <p:txBody>
          <a:bodyPr anchorCtr="0" anchor="ctr" bIns="91425" lIns="91425" spcFirstLastPara="1" rIns="91425" wrap="square" tIns="91425">
            <a:noAutofit/>
          </a:bodyPr>
          <a:lstStyle/>
          <a:p>
            <a:pPr indent="457200" lvl="0" marL="0" rtl="0" algn="ctr">
              <a:spcBef>
                <a:spcPts val="0"/>
              </a:spcBef>
              <a:spcAft>
                <a:spcPts val="0"/>
              </a:spcAft>
              <a:buNone/>
            </a:pPr>
            <a:br>
              <a:rPr lang="en" sz="2500">
                <a:solidFill>
                  <a:srgbClr val="000000"/>
                </a:solidFill>
                <a:latin typeface="Open Sans"/>
                <a:ea typeface="Open Sans"/>
                <a:cs typeface="Open Sans"/>
                <a:sym typeface="Open Sans"/>
              </a:rPr>
            </a:br>
            <a:r>
              <a:rPr lang="en" sz="2500">
                <a:solidFill>
                  <a:srgbClr val="000000"/>
                </a:solidFill>
                <a:latin typeface="Open Sans"/>
                <a:ea typeface="Open Sans"/>
                <a:cs typeface="Open Sans"/>
                <a:sym typeface="Open Sans"/>
              </a:rPr>
              <a:t>	</a:t>
            </a:r>
            <a:r>
              <a:rPr lang="en" sz="3000">
                <a:solidFill>
                  <a:schemeClr val="dk1"/>
                </a:solidFill>
                <a:latin typeface="Open Sans ExtraBold"/>
                <a:ea typeface="Open Sans ExtraBold"/>
                <a:cs typeface="Open Sans ExtraBold"/>
                <a:sym typeface="Open Sans ExtraBold"/>
              </a:rPr>
              <a:t>FEEDBACK &amp; FRÅGOR</a:t>
            </a:r>
            <a:endParaRPr sz="2500">
              <a:solidFill>
                <a:srgbClr val="000000"/>
              </a:solidFill>
              <a:latin typeface="Open Sans"/>
              <a:ea typeface="Open Sans"/>
              <a:cs typeface="Open Sans"/>
              <a:sym typeface="Open Sans"/>
            </a:endParaRPr>
          </a:p>
        </p:txBody>
      </p:sp>
      <p:pic>
        <p:nvPicPr>
          <p:cNvPr id="177" name="Google Shape;177;p30"/>
          <p:cNvPicPr preferRelativeResize="0"/>
          <p:nvPr/>
        </p:nvPicPr>
        <p:blipFill>
          <a:blip r:embed="rId3">
            <a:alphaModFix/>
          </a:blip>
          <a:stretch>
            <a:fillRect/>
          </a:stretch>
        </p:blipFill>
        <p:spPr>
          <a:xfrm>
            <a:off x="8216954" y="-194908"/>
            <a:ext cx="1123752" cy="115224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